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1" r:id="rId8"/>
    <p:sldId id="280" r:id="rId9"/>
    <p:sldId id="282" r:id="rId10"/>
    <p:sldId id="283" r:id="rId11"/>
    <p:sldId id="284" r:id="rId12"/>
    <p:sldId id="285" r:id="rId13"/>
    <p:sldId id="286" r:id="rId14"/>
    <p:sldId id="289" r:id="rId15"/>
    <p:sldId id="290" r:id="rId16"/>
    <p:sldId id="287" r:id="rId17"/>
    <p:sldId id="28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66FFFF"/>
    <a:srgbClr val="0033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9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36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970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0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71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40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6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63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96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14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7FFCB-0CBC-46EF-805B-BCC30CFF5170}" type="datetimeFigureOut">
              <a:rPr lang="ru-RU" smtClean="0"/>
              <a:t>09.01.2019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25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16642" y="6302716"/>
            <a:ext cx="158895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FFC000"/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4385" y="5471719"/>
            <a:ext cx="3634899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Мазлов Иван</a:t>
            </a:r>
          </a:p>
          <a:p>
            <a:r>
              <a:rPr lang="ru-RU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ученик 10-Б класса</a:t>
            </a:r>
          </a:p>
          <a:p>
            <a:r>
              <a:rPr lang="ru-RU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Новофедоровской школы-лицея</a:t>
            </a:r>
          </a:p>
          <a:p>
            <a:r>
              <a:rPr lang="ru-RU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Сакского р-на Республики Крым</a:t>
            </a:r>
            <a:endParaRPr lang="ru-RU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6364" y="538772"/>
            <a:ext cx="776292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РОБОТИЗИРОВАННАЯ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6364" y="1762587"/>
            <a:ext cx="7762919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УПРАВЛЕНИЯ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67075" y="2986402"/>
            <a:ext cx="4652208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КОТЛОМ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67075" y="4032651"/>
            <a:ext cx="4652208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28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оработка до версии </a:t>
            </a:r>
            <a:r>
              <a:rPr lang="en-US" sz="28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</a:t>
            </a:r>
            <a:r>
              <a:rPr lang="ru-RU" sz="28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5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Клавиатура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1" y="1254352"/>
            <a:ext cx="7460074" cy="2976942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озволяет изменять основные настройки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отопления: установочную температуру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гистерезис.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обрана из трех микро-кнопок и нескольких резисторов на макетной плате.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аботает по принципу резистивных делителей.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одключена к аналоговому (АЦП) выводу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Рисунок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39197" r="18570" b="7234"/>
          <a:stretch/>
        </p:blipFill>
        <p:spPr bwMode="auto">
          <a:xfrm rot="5400000">
            <a:off x="3186689" y="4569211"/>
            <a:ext cx="2363228" cy="19255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2" t="24650" r="16320" b="16006"/>
          <a:stretch/>
        </p:blipFill>
        <p:spPr bwMode="auto">
          <a:xfrm rot="16200000">
            <a:off x="808225" y="4547935"/>
            <a:ext cx="2358191" cy="1973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3" t="50341" r="20925" b="307"/>
          <a:stretch/>
        </p:blipFill>
        <p:spPr>
          <a:xfrm rot="5400000">
            <a:off x="5535081" y="4578007"/>
            <a:ext cx="2363228" cy="1908000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8195337" y="1254352"/>
            <a:ext cx="3422612" cy="606531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клавиатуры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8195337" y="2021306"/>
            <a:ext cx="3451230" cy="3513220"/>
            <a:chOff x="8195337" y="2021306"/>
            <a:chExt cx="3451230" cy="3513220"/>
          </a:xfrm>
        </p:grpSpPr>
        <p:pic>
          <p:nvPicPr>
            <p:cNvPr id="7" name="Рисунок 6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5337" y="2021306"/>
              <a:ext cx="3451230" cy="35132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pic>
          <p:nvPicPr>
            <p:cNvPr id="13" name="Рисунок 12" descr="http://codius.ru/file/getimage/3f2b717d-d5a7-43b9-a4a5-8b57f0598d51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8870" y="2140369"/>
              <a:ext cx="1108075" cy="8242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sp>
        <p:nvSpPr>
          <p:cNvPr id="14" name="Скругленный прямоугольник 13"/>
          <p:cNvSpPr/>
          <p:nvPr/>
        </p:nvSpPr>
        <p:spPr>
          <a:xfrm>
            <a:off x="8223954" y="5653589"/>
            <a:ext cx="3393995" cy="1060032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8223955" y="5694948"/>
                <a:ext cx="3312990" cy="908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вых=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sz="280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вх×</m:t>
                          </m:r>
                          <m:r>
                            <m:rPr>
                              <m:sty m:val="p"/>
                            </m:rPr>
                            <a:rPr lang="ru-RU" sz="2800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800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ru-RU" sz="2800" i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55" y="5694948"/>
                <a:ext cx="3312990" cy="908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52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 температуры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2" y="1312178"/>
            <a:ext cx="8630653" cy="5425506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DS18B20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часто применяемый в мини-проектах.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Диапазон измерения температур: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-55°C до +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125°C.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измерения –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9-12 бит.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Напряжение питания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3,0-5,5 В (берется с платы микроконтроллера).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Герметичный термостойкий корпус из нержавейки.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сопротивление -4,7 кΩ между проводом питания и проводом данных для нормальной работы.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Подключается к цифровому выходу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работы с ним требуется подключение двух дополнительных библиотек: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OneWire.h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DallasTemperature.h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один провод данных можно подключить несколько датчиков параллельно.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Картинки по запросу DS18B2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194" y="1312178"/>
            <a:ext cx="2229374" cy="29068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Рисунок 5" descr="Картинки по запросу подключение ds18b20 к nodemc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193" y="4465587"/>
            <a:ext cx="2229373" cy="19833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184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TFT LCD </a:t>
            </a:r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2" y="1312179"/>
            <a:ext cx="5999747" cy="1671653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1,44 дюйма, напряжение питания – 3,3 В.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128×128 точек.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65536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цветов.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по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-протоколу.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6" t="21970" r="19158" b="17895"/>
          <a:stretch/>
        </p:blipFill>
        <p:spPr bwMode="auto">
          <a:xfrm>
            <a:off x="9533281" y="1312179"/>
            <a:ext cx="2113285" cy="1671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17923" r="21287" b="20354"/>
          <a:stretch/>
        </p:blipFill>
        <p:spPr bwMode="auto">
          <a:xfrm>
            <a:off x="7063986" y="1306435"/>
            <a:ext cx="2017991" cy="16773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/>
          <a:stretch/>
        </p:blipFill>
        <p:spPr bwMode="auto">
          <a:xfrm>
            <a:off x="8289507" y="3191645"/>
            <a:ext cx="3357059" cy="30806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Скругленный прямоугольник 11"/>
          <p:cNvSpPr/>
          <p:nvPr/>
        </p:nvSpPr>
        <p:spPr>
          <a:xfrm>
            <a:off x="625641" y="3191644"/>
            <a:ext cx="7523748" cy="3513955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Подключается к стандартным контактам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ESP8266: MOSI, MISO, SCLK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подключается к любому цифровому контакту.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Требуется подключить две библиотеки: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Adafruit_GFX.h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(графическое отображение элементов на мониторе) и </a:t>
            </a:r>
            <a:endParaRPr lang="ru-RU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TFT_ILI9163C.h (взаимодействие с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микросхемой, установленной на самом мониторе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0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по </a:t>
            </a:r>
            <a:r>
              <a:rPr lang="en-US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1" y="1312178"/>
            <a:ext cx="7603959" cy="5136747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создает отдельную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точку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доступа по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Точка доступа защищена паролем.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коннекта к точке доступа можно видеть все текущие показания прибора и менять его настройки.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Подключаемые библиотеки: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ESP8266WiFi.h,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WiFiClient.h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ESP8266WebServer.h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Чтобы обслуживать нажатие кнопок, создана отдельная процедура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handleRoot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Текст передается пользователю в формате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Каждая кнопка содержит ссылку с уникальной командой операции, что позволяет изменять установочную температуру и гистерезис.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147" y="1312178"/>
            <a:ext cx="2889420" cy="513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настроек в </a:t>
            </a:r>
            <a:r>
              <a:rPr lang="en-US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EEPROM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1" y="1312178"/>
            <a:ext cx="11020926" cy="5361754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первой версии устройства выявила небольшие недоработки, которые были устранены во второй версии.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отключении и повторном включении системы настройки температуры и гистерезиса не запоминались и сбрасывались в установочные.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Сохранение настроек в памяти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EEPROM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после каждого изменения и восстановление этих настроек при запуске системы полностью решило эту проблему.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EEPROM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энергонезависимая память программируемого типа, доступ к которой есть из программного кода.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EEPROM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модуля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имеет размер всего 512 байт и ограничение на количество перезаписей до 10000 раз.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Дополнительная процедура следит за тем, чтобы количество перезаписей в одни и те же байты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EEPROM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превышало 8000.</a:t>
            </a:r>
          </a:p>
        </p:txBody>
      </p:sp>
    </p:spTree>
    <p:extLst>
      <p:ext uri="{BB962C8B-B14F-4D97-AF65-F5344CB8AC3E}">
        <p14:creationId xmlns:p14="http://schemas.microsoft.com/office/powerpoint/2010/main" val="5423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загрузки системы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1" y="1312178"/>
            <a:ext cx="8458982" cy="5361754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устройства разделена на два повторяющихся этапа: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когда котел включен;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огда котел выключен.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Встроенный в 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таймер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отсчитывает количество микросекунд с момента включения устройства.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Подсчитывается общее время, когда идет нагрев, и делится на общее время работы устройства.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Индекс в процентах отображается на экране и на странице </a:t>
            </a:r>
            <a:r>
              <a:rPr lang="en-US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позволяет быстро оценить степень загруженности устройства.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Рассчитывается уровень загрузки за последний час и общий – с момента включения устройства.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если на улице похолодает, то уровень загруженности увеличится.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t="18008" r="34848" b="27965"/>
          <a:stretch/>
        </p:blipFill>
        <p:spPr>
          <a:xfrm>
            <a:off x="9111939" y="1312178"/>
            <a:ext cx="2534628" cy="26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Подключение и запуск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7" t="22178" r="24543" b="19672"/>
          <a:stretch/>
        </p:blipFill>
        <p:spPr bwMode="auto">
          <a:xfrm>
            <a:off x="5408268" y="1465834"/>
            <a:ext cx="2434506" cy="2154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8" t="25870" r="21753" b="9992"/>
          <a:stretch/>
        </p:blipFill>
        <p:spPr bwMode="auto">
          <a:xfrm>
            <a:off x="5408268" y="3708303"/>
            <a:ext cx="2434506" cy="25271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" y="1465835"/>
            <a:ext cx="4487727" cy="3365566"/>
          </a:xfrm>
          <a:prstGeom prst="rect">
            <a:avLst/>
          </a:prstGeom>
        </p:spPr>
      </p:pic>
      <p:sp>
        <p:nvSpPr>
          <p:cNvPr id="13" name="Скругленный прямоугольник 12"/>
          <p:cNvSpPr/>
          <p:nvPr/>
        </p:nvSpPr>
        <p:spPr>
          <a:xfrm>
            <a:off x="625641" y="5183446"/>
            <a:ext cx="4487727" cy="1051990"/>
          </a:xfrm>
          <a:prstGeom prst="roundRect">
            <a:avLst>
              <a:gd name="adj" fmla="val 4453"/>
            </a:avLst>
          </a:prstGeom>
          <a:solidFill>
            <a:srgbClr val="92D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нормально отработала более месяца !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r="15108"/>
          <a:stretch/>
        </p:blipFill>
        <p:spPr>
          <a:xfrm>
            <a:off x="7956913" y="1450217"/>
            <a:ext cx="3689654" cy="43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3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88756" y="320842"/>
            <a:ext cx="9817770" cy="4940969"/>
          </a:xfrm>
          <a:prstGeom prst="roundRect">
            <a:avLst>
              <a:gd name="adj" fmla="val 4453"/>
            </a:avLst>
          </a:prstGeom>
          <a:solidFill>
            <a:schemeClr val="accent5">
              <a:lumMod val="50000"/>
              <a:alpha val="6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ru-RU" sz="1400" b="1" dirty="0" smtClean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ru-RU" sz="3600" b="1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</a:t>
            </a:r>
            <a:r>
              <a:rPr lang="ru-RU" sz="36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робототехника – увлекательное занятие, которое может стать профессией на всю жизнь</a:t>
            </a:r>
            <a:r>
              <a:rPr lang="ru-RU" sz="3600" b="1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ru-RU" sz="3600" b="1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этими направлениями – будущее!</a:t>
            </a:r>
            <a:endParaRPr lang="ru-RU" sz="3600" b="1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пока удалось создать нужное устройство для дома взамен сгоревшего </a:t>
            </a:r>
            <a:r>
              <a:rPr lang="ru-RU" sz="3600" b="1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– </a:t>
            </a:r>
            <a:r>
              <a:rPr lang="ru-RU" sz="36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самое </a:t>
            </a:r>
            <a:r>
              <a:rPr lang="ru-RU" sz="3600" b="1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 </a:t>
            </a:r>
            <a:r>
              <a:rPr lang="ru-RU" sz="36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3600" b="1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узнать много нового, т</a:t>
            </a:r>
            <a:r>
              <a:rPr lang="ru-RU" sz="3600" b="1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к</a:t>
            </a:r>
            <a:r>
              <a:rPr lang="ru-RU" sz="36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пришлось изучить много разной литературы.</a:t>
            </a:r>
          </a:p>
          <a:p>
            <a:pPr lvl="0"/>
            <a:endParaRPr lang="ru-RU" sz="3600" dirty="0" smtClean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932946" y="5566611"/>
            <a:ext cx="7066549" cy="1122947"/>
          </a:xfrm>
          <a:prstGeom prst="roundRect">
            <a:avLst>
              <a:gd name="adj" fmla="val 4453"/>
            </a:avLst>
          </a:prstGeom>
          <a:solidFill>
            <a:schemeClr val="accent5">
              <a:lumMod val="50000"/>
              <a:alpha val="6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800" dirty="0" smtClean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800" b="1" dirty="0" smtClean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4800" b="1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4800" dirty="0" smtClean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22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1509"/>
            <a:ext cx="10920663" cy="701731"/>
          </a:xfr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АВТОМАТИЗАЦИЯ И РОБОТИЗАЦИЯ</a:t>
            </a:r>
          </a:p>
        </p:txBody>
      </p:sp>
      <p:pic>
        <p:nvPicPr>
          <p:cNvPr id="1026" name="Picture 2" descr="https://cdn.bfm.ru/news/maindocumentphoto/2017/12/26/1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r="-9701"/>
          <a:stretch/>
        </p:blipFill>
        <p:spPr bwMode="auto">
          <a:xfrm>
            <a:off x="838200" y="1690688"/>
            <a:ext cx="7314183" cy="475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7555832" y="1690688"/>
            <a:ext cx="4203031" cy="4758238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То, что раньше казалось нереальным, сегодня становится нашей повседневной жизнью.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Роботы и системы автоматизации активно развиваются и применяются во многих сферах нашей жизни, в промышленности.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16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1509"/>
            <a:ext cx="10920663" cy="701731"/>
          </a:xfr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АВТОМАТИЗАЦИЯ И РОБОТИЗАЦИЯ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149514" y="1553663"/>
            <a:ext cx="6609348" cy="2200189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Роботы умеют бегать, прыгать, выполнять сложную и опасную работу.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умеют говорить, понимать речь и редко ошибаются.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 descr="Похожее изображени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b="9772"/>
          <a:stretch/>
        </p:blipFill>
        <p:spPr bwMode="auto">
          <a:xfrm>
            <a:off x="838200" y="4205578"/>
            <a:ext cx="3871624" cy="21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5149514" y="4205579"/>
            <a:ext cx="6609347" cy="2196000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Компьютеры и системы автоматизации используются в промышленных и бытовых целях.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них очень сложно представить не только наше будущее, но и настоящее.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84" y="1553663"/>
            <a:ext cx="3589041" cy="239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КОТЛА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9" t="-1" r="410" b="17220"/>
          <a:stretch/>
        </p:blipFill>
        <p:spPr>
          <a:xfrm>
            <a:off x="585214" y="2246968"/>
            <a:ext cx="4140000" cy="3456000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22759" y="2679160"/>
            <a:ext cx="3456000" cy="2591616"/>
          </a:xfrm>
          <a:prstGeom prst="rect">
            <a:avLst/>
          </a:prstGeom>
        </p:spPr>
      </p:pic>
      <p:sp>
        <p:nvSpPr>
          <p:cNvPr id="11" name="Скругленный прямоугольник 10"/>
          <p:cNvSpPr/>
          <p:nvPr/>
        </p:nvSpPr>
        <p:spPr>
          <a:xfrm>
            <a:off x="5125129" y="1417958"/>
            <a:ext cx="3601776" cy="2037347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Наша система перестала запускаться и стала показывать ошибку – 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“Err”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Решено было её</a:t>
            </a:r>
          </a:p>
        </p:txBody>
      </p:sp>
      <p:sp>
        <p:nvSpPr>
          <p:cNvPr id="6" name="Стрелка вправо 5"/>
          <p:cNvSpPr/>
          <p:nvPr/>
        </p:nvSpPr>
        <p:spPr>
          <a:xfrm>
            <a:off x="5165555" y="3573916"/>
            <a:ext cx="3561350" cy="1033642"/>
          </a:xfrm>
          <a:prstGeom prst="rightArrow">
            <a:avLst/>
          </a:prstGeom>
          <a:solidFill>
            <a:srgbClr val="92D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ЗАМЕНИТЬ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165555" y="4735896"/>
            <a:ext cx="3561350" cy="1632820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самодельную систему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 управлением микроконтроллера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49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1509"/>
            <a:ext cx="10920663" cy="701731"/>
          </a:xfr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ПРИНЦИПИАЛЬНАЯ СХЕМА СИСТЕМЫ</a:t>
            </a:r>
            <a:endParaRPr lang="ru-RU" dirty="0">
              <a:solidFill>
                <a:srgbClr val="FFC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7" t="15361" r="12243" b="18416"/>
          <a:stretch/>
        </p:blipFill>
        <p:spPr bwMode="auto">
          <a:xfrm>
            <a:off x="4500081" y="4963217"/>
            <a:ext cx="2664000" cy="172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t="18640" r="2496" b="23423"/>
          <a:stretch/>
        </p:blipFill>
        <p:spPr bwMode="auto">
          <a:xfrm rot="10800000">
            <a:off x="4483746" y="3428241"/>
            <a:ext cx="2663999" cy="1321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3" r="16502"/>
          <a:stretch/>
        </p:blipFill>
        <p:spPr bwMode="auto">
          <a:xfrm>
            <a:off x="8140290" y="1390152"/>
            <a:ext cx="1171575" cy="1463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 descr="Похожее изображение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8"/>
          <a:stretch/>
        </p:blipFill>
        <p:spPr bwMode="auto">
          <a:xfrm>
            <a:off x="4472180" y="1576104"/>
            <a:ext cx="2751649" cy="13877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Рисунок 14" descr="Картинки по запросу DS18B2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90" y="3493302"/>
            <a:ext cx="963876" cy="11912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grpSp>
        <p:nvGrpSpPr>
          <p:cNvPr id="3" name="Группа 2"/>
          <p:cNvGrpSpPr/>
          <p:nvPr/>
        </p:nvGrpSpPr>
        <p:grpSpPr>
          <a:xfrm>
            <a:off x="1747750" y="1311768"/>
            <a:ext cx="1487880" cy="2536774"/>
            <a:chOff x="1272254" y="-2232335"/>
            <a:chExt cx="1200786" cy="2044552"/>
          </a:xfrm>
        </p:grpSpPr>
        <p:pic>
          <p:nvPicPr>
            <p:cNvPr id="16" name="Рисунок 15" descr="Картинки по запросу переменное напряжение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255" y="-2232335"/>
              <a:ext cx="1200785" cy="887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Рисунок 16" descr="Картинки по запросу hjptnrf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254" y="-1368248"/>
              <a:ext cx="1200785" cy="11804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Рисунок 17" descr="Похожее изображение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353" y="4987131"/>
            <a:ext cx="1130300" cy="1130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9" name="Рисунок 18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2" r="10896"/>
          <a:stretch/>
        </p:blipFill>
        <p:spPr bwMode="auto">
          <a:xfrm>
            <a:off x="1747749" y="4246937"/>
            <a:ext cx="1426845" cy="1432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Рисунок 19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1" t="59402" r="11548" b="-1"/>
          <a:stretch/>
        </p:blipFill>
        <p:spPr bwMode="auto">
          <a:xfrm>
            <a:off x="1747749" y="5768024"/>
            <a:ext cx="1435100" cy="728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Рисунок 20" descr="https://img.mysku-st.ru/uploads/images/02/36/38/2016/03/01/999b3c.jpg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t="7528" r="-2" b="7149"/>
          <a:stretch/>
        </p:blipFill>
        <p:spPr bwMode="auto">
          <a:xfrm>
            <a:off x="4472179" y="2963827"/>
            <a:ext cx="494665" cy="4292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Стрелка вправо 4"/>
          <p:cNvSpPr/>
          <p:nvPr/>
        </p:nvSpPr>
        <p:spPr>
          <a:xfrm>
            <a:off x="7223829" y="5347536"/>
            <a:ext cx="648920" cy="204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Стрелка вправо 22"/>
          <p:cNvSpPr/>
          <p:nvPr/>
        </p:nvSpPr>
        <p:spPr>
          <a:xfrm rot="10800000">
            <a:off x="7237780" y="5597782"/>
            <a:ext cx="648920" cy="204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Стрелка вправо 25"/>
          <p:cNvSpPr/>
          <p:nvPr/>
        </p:nvSpPr>
        <p:spPr>
          <a:xfrm>
            <a:off x="9115277" y="5347536"/>
            <a:ext cx="648920" cy="204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Стрелка вправо 26"/>
          <p:cNvSpPr/>
          <p:nvPr/>
        </p:nvSpPr>
        <p:spPr>
          <a:xfrm rot="10800000">
            <a:off x="9129228" y="5597782"/>
            <a:ext cx="648920" cy="204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Стрелка вправо 27"/>
          <p:cNvSpPr/>
          <p:nvPr/>
        </p:nvSpPr>
        <p:spPr>
          <a:xfrm rot="5400000">
            <a:off x="5426633" y="3021655"/>
            <a:ext cx="446316" cy="34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Стрелка вправо 28"/>
          <p:cNvSpPr/>
          <p:nvPr/>
        </p:nvSpPr>
        <p:spPr>
          <a:xfrm>
            <a:off x="3553583" y="5761184"/>
            <a:ext cx="742192" cy="34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Стрелка вправо 29"/>
          <p:cNvSpPr/>
          <p:nvPr/>
        </p:nvSpPr>
        <p:spPr>
          <a:xfrm rot="5400000">
            <a:off x="5426633" y="4671322"/>
            <a:ext cx="446316" cy="34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Стрелка вправо 30"/>
          <p:cNvSpPr/>
          <p:nvPr/>
        </p:nvSpPr>
        <p:spPr>
          <a:xfrm rot="16200000">
            <a:off x="5734164" y="4671321"/>
            <a:ext cx="446316" cy="34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Стрелка вправо 31"/>
          <p:cNvSpPr/>
          <p:nvPr/>
        </p:nvSpPr>
        <p:spPr>
          <a:xfrm rot="10800000">
            <a:off x="3551025" y="4987130"/>
            <a:ext cx="744750" cy="34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Стрелка вправо 32"/>
          <p:cNvSpPr/>
          <p:nvPr/>
        </p:nvSpPr>
        <p:spPr>
          <a:xfrm>
            <a:off x="3551025" y="3461234"/>
            <a:ext cx="744750" cy="34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Стрелка вправо 33"/>
          <p:cNvSpPr/>
          <p:nvPr/>
        </p:nvSpPr>
        <p:spPr>
          <a:xfrm rot="17900425">
            <a:off x="6754694" y="3733639"/>
            <a:ext cx="2156249" cy="263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Стрелка вправо 34"/>
          <p:cNvSpPr/>
          <p:nvPr/>
        </p:nvSpPr>
        <p:spPr>
          <a:xfrm>
            <a:off x="3421956" y="1258622"/>
            <a:ext cx="4588569" cy="263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Стрелка вправо 35"/>
          <p:cNvSpPr/>
          <p:nvPr/>
        </p:nvSpPr>
        <p:spPr>
          <a:xfrm rot="10800000">
            <a:off x="7468475" y="2073188"/>
            <a:ext cx="446316" cy="34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Стрелка вправо 36"/>
          <p:cNvSpPr/>
          <p:nvPr/>
        </p:nvSpPr>
        <p:spPr>
          <a:xfrm rot="8646435">
            <a:off x="7266847" y="4665085"/>
            <a:ext cx="881661" cy="310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9773015" y="2647950"/>
            <a:ext cx="2119198" cy="3750946"/>
            <a:chOff x="9773015" y="2647950"/>
            <a:chExt cx="2119198" cy="3750946"/>
          </a:xfrm>
        </p:grpSpPr>
        <p:pic>
          <p:nvPicPr>
            <p:cNvPr id="10" name="Рисунок 9" descr="Картинки по запросу мобильный телефон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3015" y="2647950"/>
              <a:ext cx="2119198" cy="3750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057" y="2972876"/>
              <a:ext cx="1804806" cy="3053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20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 </a:t>
            </a:r>
            <a:r>
              <a:rPr lang="en-US" sz="5400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2" y="1113791"/>
            <a:ext cx="8149390" cy="5545821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 со встроенным 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модулем для </a:t>
            </a:r>
            <a:b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создания различных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 </a:t>
            </a: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(интернет вещей</a:t>
            </a: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МГц, 32-битный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Рабочее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напряжение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3,3 В.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Поддерживает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протокол 802.11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b/g/n.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Поддерживаемые режимы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точка доступа,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меет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 контактов ввода-вывода общего назначения: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D1-D10 – выводы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управления устройствами;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D1,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D2 –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выводы для интерфейса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I²C;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D5–D8 – выводы для интерфейса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D9, D10 –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UART;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A0 – вход с АЦП (аналогово-цифровой преобразователь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Картинки по запросу картинки nodem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832" y="1490280"/>
            <a:ext cx="2566735" cy="256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Naznachenie-vyvodov-NodeMcu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r="3254"/>
          <a:stretch/>
        </p:blipFill>
        <p:spPr bwMode="auto">
          <a:xfrm>
            <a:off x="9090567" y="4192873"/>
            <a:ext cx="2556000" cy="2195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05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Pzem-004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2" y="1312179"/>
            <a:ext cx="8162927" cy="5409463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Амперметр \ Вольтметр \ Ваттметр со встроенным</a:t>
            </a:r>
            <a:b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микропроцессором на плате и индукционной катушкой</a:t>
            </a:r>
          </a:p>
          <a:p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SD3004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—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микропроцессор, выполняющий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целого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устройства учета).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Микросхема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памяти 24С02, в которой хранятся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собранная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альваническая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развязка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двух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оптопар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РС817 отделяет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часть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модуля, работающего от сети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В, от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связи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другими устройствами, работающими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постоянном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токе и напряжении 3–5 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Связь с модулем по протоколу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UART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 TX)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Требуется библиотека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PZEM004T.h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0" t="1582" b="5792"/>
          <a:stretch/>
        </p:blipFill>
        <p:spPr bwMode="auto">
          <a:xfrm>
            <a:off x="8852289" y="1390635"/>
            <a:ext cx="2794278" cy="2192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https://img.mysku-st.ru/uploads/images/02/36/38/2016/03/01/999b3c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t="7528" r="-2" b="7149"/>
          <a:stretch/>
        </p:blipFill>
        <p:spPr bwMode="auto">
          <a:xfrm>
            <a:off x="8870837" y="3859744"/>
            <a:ext cx="2775730" cy="24078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77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 питания и Автомат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2" y="1312178"/>
            <a:ext cx="7202905" cy="2964237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 питания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помощи трансформатора преобразует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переменный ток в постоянный 5 В.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 выдавать до 2,5 А.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 для питания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 (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питание другим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модулям системы поступает с платы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микроконтроллера).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073" y="1494574"/>
            <a:ext cx="3495675" cy="21570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Скругленный прямоугольник 9"/>
          <p:cNvSpPr/>
          <p:nvPr/>
        </p:nvSpPr>
        <p:spPr>
          <a:xfrm>
            <a:off x="625642" y="4427621"/>
            <a:ext cx="7202905" cy="2221832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Автомат-выключатель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Стандартный автомат на 25 А.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 как выключатель всей системы.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Отключает подачу напряжения при превышении </a:t>
            </a:r>
            <a:b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силы тока в 25 А.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73" y="4276416"/>
            <a:ext cx="3164522" cy="23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Твердотелое</a:t>
            </a:r>
            <a:r>
              <a:rPr lang="ru-RU" sz="5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реле</a:t>
            </a:r>
            <a:endParaRPr lang="ru-RU" sz="5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3" y="1616979"/>
            <a:ext cx="7892716" cy="4318600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 пропускать ток до 40 А.</a:t>
            </a: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Нормально-разомкнутое.</a:t>
            </a: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Управляется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постоянным током от 3 до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 В.</a:t>
            </a: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Верхние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клеммы образуют разрыв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питания котла.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ижние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клеммы 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управляют работой реле.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собенно удобно для нашего проекта, т. к. потребляет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маленький ток и срабатывает от 3,3 В – может быть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напрямую подключено к цифровому выходу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  <a:r>
              <a:rPr 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3" r="16502"/>
          <a:stretch/>
        </p:blipFill>
        <p:spPr bwMode="auto">
          <a:xfrm>
            <a:off x="8788693" y="1959243"/>
            <a:ext cx="2679106" cy="3345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40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735</Words>
  <Application>Microsoft Office PowerPoint</Application>
  <PresentationFormat>Широкоэкранный</PresentationFormat>
  <Paragraphs>123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Symbol</vt:lpstr>
      <vt:lpstr>Times New Roman</vt:lpstr>
      <vt:lpstr>Тема Office</vt:lpstr>
      <vt:lpstr>Презентация PowerPoint</vt:lpstr>
      <vt:lpstr>АВТОМАТИЗАЦИЯ И РОБОТИЗАЦИЯ</vt:lpstr>
      <vt:lpstr>АВТОМАТИЗАЦИЯ И РОБОТИЗАЦИЯ</vt:lpstr>
      <vt:lpstr>Презентация PowerPoint</vt:lpstr>
      <vt:lpstr>ПРИНЦИПИАЛЬНАЯ СХЕМА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OLGA</dc:creator>
  <cp:lastModifiedBy>Laradel</cp:lastModifiedBy>
  <cp:revision>239</cp:revision>
  <dcterms:created xsi:type="dcterms:W3CDTF">2018-11-19T16:08:35Z</dcterms:created>
  <dcterms:modified xsi:type="dcterms:W3CDTF">2019-01-09T08:40:30Z</dcterms:modified>
</cp:coreProperties>
</file>